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7010400" cy="9296400"/>
  <p:embeddedFontLst>
    <p:embeddedFont>
      <p:font typeface="Lustri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kwM04ZYxcqV9J2einziefiHFv1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rey McDanie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17T16:24:10.722" idx="1">
    <p:pos x="6000" y="0"/>
    <p:text>Add images, look at the "fence" problem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P3YgKZw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2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50" tIns="93150" rIns="93150" bIns="9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Lustria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945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735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735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1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0249" y="457200"/>
            <a:ext cx="2688125" cy="3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>
            <a:spLocks noGrp="1"/>
          </p:cNvSpPr>
          <p:nvPr>
            <p:ph type="pic" idx="2"/>
          </p:nvPr>
        </p:nvSpPr>
        <p:spPr>
          <a:xfrm>
            <a:off x="5581914" y="572776"/>
            <a:ext cx="2456813" cy="3684617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1" name="Google Shape;71;p41"/>
          <p:cNvSpPr txBox="1">
            <a:spLocks noGrp="1"/>
          </p:cNvSpPr>
          <p:nvPr>
            <p:ph type="body" idx="1"/>
          </p:nvPr>
        </p:nvSpPr>
        <p:spPr>
          <a:xfrm>
            <a:off x="685347" y="1829445"/>
            <a:ext cx="4451212" cy="25321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2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413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2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>
            <a:spLocks noGrp="1"/>
          </p:cNvSpPr>
          <p:nvPr>
            <p:ph type="pic" idx="2"/>
          </p:nvPr>
        </p:nvSpPr>
        <p:spPr>
          <a:xfrm>
            <a:off x="877012" y="521257"/>
            <a:ext cx="7384010" cy="2644253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9" name="Google Shape;79;p42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322" cy="511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3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322" cy="1126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4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1"/>
          </p:nvPr>
        </p:nvSpPr>
        <p:spPr>
          <a:xfrm>
            <a:off x="1290484" y="2707524"/>
            <a:ext cx="6564224" cy="3995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322" cy="1117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44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-US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44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-US" sz="6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5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5"/>
          <p:cNvSpPr txBox="1">
            <a:spLocks noGrp="1"/>
          </p:cNvSpPr>
          <p:nvPr>
            <p:ph type="body" idx="1"/>
          </p:nvPr>
        </p:nvSpPr>
        <p:spPr>
          <a:xfrm>
            <a:off x="685339" y="3487917"/>
            <a:ext cx="7764149" cy="855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525"/>
              <a:buNone/>
              <a:defRPr sz="750"/>
            </a:lvl9pPr>
          </a:lstStyle>
          <a:p>
            <a:endParaRPr/>
          </a:p>
        </p:txBody>
      </p:sp>
      <p:sp>
        <p:nvSpPr>
          <p:cNvPr id="101" name="Google Shape;101;p4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6"/>
          <p:cNvSpPr txBox="1"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46"/>
          <p:cNvSpPr txBox="1">
            <a:spLocks noGrp="1"/>
          </p:cNvSpPr>
          <p:nvPr>
            <p:ph type="body" idx="2"/>
          </p:nvPr>
        </p:nvSpPr>
        <p:spPr>
          <a:xfrm>
            <a:off x="685346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08" name="Google Shape;108;p46"/>
          <p:cNvSpPr txBox="1">
            <a:spLocks noGrp="1"/>
          </p:cNvSpPr>
          <p:nvPr>
            <p:ph type="body" idx="3"/>
          </p:nvPr>
        </p:nvSpPr>
        <p:spPr>
          <a:xfrm>
            <a:off x="3335033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46"/>
          <p:cNvSpPr txBox="1">
            <a:spLocks noGrp="1"/>
          </p:cNvSpPr>
          <p:nvPr>
            <p:ph type="body" idx="4"/>
          </p:nvPr>
        </p:nvSpPr>
        <p:spPr>
          <a:xfrm>
            <a:off x="3331076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body" idx="5"/>
          </p:nvPr>
        </p:nvSpPr>
        <p:spPr>
          <a:xfrm>
            <a:off x="5974929" y="1414462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6"/>
          </p:nvPr>
        </p:nvSpPr>
        <p:spPr>
          <a:xfrm>
            <a:off x="5974929" y="1928812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472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2850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038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7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47"/>
          <p:cNvSpPr>
            <a:spLocks noGrp="1"/>
          </p:cNvSpPr>
          <p:nvPr>
            <p:ph type="pic" idx="2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2" name="Google Shape;122;p47"/>
          <p:cNvSpPr txBox="1">
            <a:spLocks noGrp="1"/>
          </p:cNvSpPr>
          <p:nvPr>
            <p:ph type="body" idx="3"/>
          </p:nvPr>
        </p:nvSpPr>
        <p:spPr>
          <a:xfrm>
            <a:off x="68534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23" name="Google Shape;123;p47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47"/>
          <p:cNvSpPr>
            <a:spLocks noGrp="1"/>
          </p:cNvSpPr>
          <p:nvPr>
            <p:ph type="pic" idx="5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5" name="Google Shape;125;p47"/>
          <p:cNvSpPr txBox="1">
            <a:spLocks noGrp="1"/>
          </p:cNvSpPr>
          <p:nvPr>
            <p:ph type="body" idx="6"/>
          </p:nvPr>
        </p:nvSpPr>
        <p:spPr>
          <a:xfrm>
            <a:off x="333107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26" name="Google Shape;126;p47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127" name="Google Shape;127;p47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8" name="Google Shape;128;p47"/>
          <p:cNvSpPr txBox="1">
            <a:spLocks noGrp="1"/>
          </p:cNvSpPr>
          <p:nvPr>
            <p:ph type="body" idx="9"/>
          </p:nvPr>
        </p:nvSpPr>
        <p:spPr>
          <a:xfrm>
            <a:off x="5974929" y="3360274"/>
            <a:ext cx="2475738" cy="9831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735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129" name="Google Shape;129;p4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body" idx="1"/>
          </p:nvPr>
        </p:nvSpPr>
        <p:spPr>
          <a:xfrm rot="5400000">
            <a:off x="3045975" y="-1061292"/>
            <a:ext cx="3044063" cy="77653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4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9"/>
          <p:cNvSpPr txBox="1">
            <a:spLocks noGrp="1"/>
          </p:cNvSpPr>
          <p:nvPr>
            <p:ph type="title"/>
          </p:nvPr>
        </p:nvSpPr>
        <p:spPr>
          <a:xfrm rot="5400000">
            <a:off x="5650884" y="1543618"/>
            <a:ext cx="3886201" cy="171336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9"/>
          <p:cNvSpPr txBox="1">
            <a:spLocks noGrp="1"/>
          </p:cNvSpPr>
          <p:nvPr>
            <p:ph type="body" idx="1"/>
          </p:nvPr>
        </p:nvSpPr>
        <p:spPr>
          <a:xfrm rot="5400000">
            <a:off x="1711073" y="-568526"/>
            <a:ext cx="3886201" cy="59376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4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05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735"/>
              <a:buNone/>
              <a:defRPr sz="105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735"/>
              <a:buNone/>
              <a:defRPr sz="10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1"/>
          </p:nvPr>
        </p:nvSpPr>
        <p:spPr>
          <a:xfrm>
            <a:off x="685347" y="1299337"/>
            <a:ext cx="3795373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2"/>
          </p:nvPr>
        </p:nvSpPr>
        <p:spPr>
          <a:xfrm>
            <a:off x="4652169" y="1299337"/>
            <a:ext cx="3798499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6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864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2"/>
          </p:nvPr>
        </p:nvSpPr>
        <p:spPr>
          <a:xfrm>
            <a:off x="754404" y="1785103"/>
            <a:ext cx="365725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8607" algn="l">
              <a:spcBef>
                <a:spcPts val="270"/>
              </a:spcBef>
              <a:spcAft>
                <a:spcPts val="0"/>
              </a:spcAft>
              <a:buSzPts val="945"/>
              <a:buChar char="◈"/>
              <a:defRPr sz="1350"/>
            </a:lvl1pPr>
            <a:lvl2pPr marL="914400" lvl="1" indent="-281940" algn="l">
              <a:spcBef>
                <a:spcPts val="450"/>
              </a:spcBef>
              <a:spcAft>
                <a:spcPts val="0"/>
              </a:spcAft>
              <a:buSzPts val="840"/>
              <a:buChar char="🞚"/>
              <a:defRPr sz="1200"/>
            </a:lvl2pPr>
            <a:lvl3pPr marL="1371600" lvl="2" indent="-275272" algn="l">
              <a:spcBef>
                <a:spcPts val="450"/>
              </a:spcBef>
              <a:spcAft>
                <a:spcPts val="0"/>
              </a:spcAft>
              <a:buSzPts val="735"/>
              <a:buChar char="◈"/>
              <a:defRPr sz="1050"/>
            </a:lvl3pPr>
            <a:lvl4pPr marL="1828800" lvl="3" indent="-268605" algn="l">
              <a:spcBef>
                <a:spcPts val="450"/>
              </a:spcBef>
              <a:spcAft>
                <a:spcPts val="0"/>
              </a:spcAft>
              <a:buSzPts val="630"/>
              <a:buChar char="🞚"/>
              <a:defRPr sz="900"/>
            </a:lvl4pPr>
            <a:lvl5pPr marL="2286000" lvl="4" indent="-268604" algn="l">
              <a:spcBef>
                <a:spcPts val="450"/>
              </a:spcBef>
              <a:spcAft>
                <a:spcPts val="0"/>
              </a:spcAft>
              <a:buSzPts val="630"/>
              <a:buChar char="◈"/>
              <a:defRPr sz="900"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98" cy="4086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945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84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84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4"/>
          </p:nvPr>
        </p:nvSpPr>
        <p:spPr>
          <a:xfrm>
            <a:off x="4721225" y="1785103"/>
            <a:ext cx="367149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8607" algn="l">
              <a:spcBef>
                <a:spcPts val="270"/>
              </a:spcBef>
              <a:spcAft>
                <a:spcPts val="0"/>
              </a:spcAft>
              <a:buSzPts val="945"/>
              <a:buChar char="◈"/>
              <a:defRPr sz="1350"/>
            </a:lvl1pPr>
            <a:lvl2pPr marL="914400" lvl="1" indent="-281940" algn="l">
              <a:spcBef>
                <a:spcPts val="450"/>
              </a:spcBef>
              <a:spcAft>
                <a:spcPts val="0"/>
              </a:spcAft>
              <a:buSzPts val="840"/>
              <a:buChar char="🞚"/>
              <a:defRPr sz="1200"/>
            </a:lvl2pPr>
            <a:lvl3pPr marL="1371600" lvl="2" indent="-275272" algn="l">
              <a:spcBef>
                <a:spcPts val="450"/>
              </a:spcBef>
              <a:spcAft>
                <a:spcPts val="0"/>
              </a:spcAft>
              <a:buSzPts val="735"/>
              <a:buChar char="◈"/>
              <a:defRPr sz="1050"/>
            </a:lvl3pPr>
            <a:lvl4pPr marL="1828800" lvl="3" indent="-268605" algn="l">
              <a:spcBef>
                <a:spcPts val="450"/>
              </a:spcBef>
              <a:spcAft>
                <a:spcPts val="0"/>
              </a:spcAft>
              <a:buSzPts val="630"/>
              <a:buChar char="🞚"/>
              <a:defRPr sz="900"/>
            </a:lvl4pPr>
            <a:lvl5pPr marL="2286000" lvl="4" indent="-268604" algn="l">
              <a:spcBef>
                <a:spcPts val="450"/>
              </a:spcBef>
              <a:spcAft>
                <a:spcPts val="0"/>
              </a:spcAft>
              <a:buSzPts val="630"/>
              <a:buChar char="◈"/>
              <a:defRPr sz="900"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ustria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8943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45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45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450"/>
              </a:spcBef>
              <a:spcAft>
                <a:spcPts val="45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2"/>
          </p:nvPr>
        </p:nvSpPr>
        <p:spPr>
          <a:xfrm>
            <a:off x="685347" y="1823639"/>
            <a:ext cx="2780167" cy="25197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630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525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473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473"/>
              <a:buNone/>
              <a:defRPr sz="675"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Lustria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5275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8607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45"/>
              <a:buFont typeface="Noto Sans Symbols"/>
              <a:buChar char="🞚"/>
              <a:defRPr sz="13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81939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5272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🞚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5272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5272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5272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5272" algn="l" rtl="0"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735"/>
              <a:buFont typeface="Noto Sans Symbols"/>
              <a:buChar char="◈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5272" algn="l" rtl="0">
              <a:spcBef>
                <a:spcPts val="450"/>
              </a:spcBef>
              <a:spcAft>
                <a:spcPts val="450"/>
              </a:spcAft>
              <a:buClr>
                <a:schemeClr val="lt2"/>
              </a:buClr>
              <a:buSzPts val="735"/>
              <a:buFont typeface="Noto Sans Symbols"/>
              <a:buChar char="◈"/>
              <a:defRPr sz="105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"/>
              <a:buFont typeface="Lustria"/>
              <a:buNone/>
              <a:defRPr sz="75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scrumbook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scrumguides.org/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 descr="Light bulb on yellow background with sketched light beams and cord"/>
          <p:cNvPicPr preferRelativeResize="0"/>
          <p:nvPr/>
        </p:nvPicPr>
        <p:blipFill rotWithShape="1">
          <a:blip r:embed="rId4">
            <a:alphaModFix amt="35000"/>
          </a:blip>
          <a:srcRect t="8537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Software Development Process</a:t>
            </a:r>
            <a:endParaRPr/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028019" y="2698754"/>
            <a:ext cx="7080026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050"/>
              <a:buNone/>
            </a:pPr>
            <a:r>
              <a:rPr lang="en-US"/>
              <a:t>You need a better one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Kanban (Signboard)</a:t>
            </a:r>
            <a:endParaRPr/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>
            <a:spLocks noGrp="1"/>
          </p:cNvSpPr>
          <p:nvPr>
            <p:ph type="body" idx="1"/>
          </p:nvPr>
        </p:nvSpPr>
        <p:spPr>
          <a:xfrm>
            <a:off x="926646" y="1861457"/>
            <a:ext cx="7282722" cy="248194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Char char="●"/>
            </a:pPr>
            <a:r>
              <a:rPr lang="en-US" sz="1400"/>
              <a:t>Lean/Just-in-time manufacturing method developed by Taiichi Ohno at Toyota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Font typeface="Noto Sans Symbols"/>
              <a:buChar char="●"/>
            </a:pPr>
            <a:r>
              <a:rPr lang="en-US" sz="1400"/>
              <a:t>“Limiting the number of pending requests makes the process more sensitive and reveals inefficiencies.”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Font typeface="Noto Sans Symbols"/>
              <a:buChar char="●"/>
            </a:pPr>
            <a:r>
              <a:rPr lang="en-US" sz="1400"/>
              <a:t>This process focuses on creating bins/columns/stages that represent the pipeline a task needs to advance through to be completed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Font typeface="Noto Sans Symbols"/>
              <a:buChar char="●"/>
            </a:pPr>
            <a:r>
              <a:rPr lang="en-US" sz="1400"/>
              <a:t>The number of tasks that can exist in each part of the pipeline is then limited to increase throughput (Work In Progress limit or WIP limit)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600"/>
              </a:spcAft>
              <a:buSzPts val="980"/>
              <a:buFont typeface="Noto Sans Symbols"/>
              <a:buChar char="●"/>
            </a:pPr>
            <a:r>
              <a:rPr lang="en-US" sz="1400"/>
              <a:t>This is usually illustrated through tasks represented as cards, which are moved along different columns on a board to represent their position in the pipeline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57" name="Google Shape;257;p11" descr="TOYOTA MOTOR CORPORATION GLOBAL WEBSITE | 75 Years of TOYOTA | Part2  Chapter1 Section4 | Item 4. Development and Deployment of the Toyota  Production Syste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74" y="1387552"/>
            <a:ext cx="3629725" cy="2368395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11" descr="13 pillars of the Toyota Production System - Toyota UK Magaz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299" y="1546353"/>
            <a:ext cx="3629724" cy="2050794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74" y="820111"/>
            <a:ext cx="7742051" cy="3503278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74" y="733013"/>
            <a:ext cx="7742051" cy="3677474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2700"/>
              <a:t>Pros</a:t>
            </a:r>
            <a:endParaRPr/>
          </a:p>
        </p:txBody>
      </p:sp>
      <p:cxnSp>
        <p:nvCxnSpPr>
          <p:cNvPr id="277" name="Google Shape;277;p14"/>
          <p:cNvCxnSpPr/>
          <p:nvPr/>
        </p:nvCxnSpPr>
        <p:spPr>
          <a:xfrm>
            <a:off x="3490953" y="1543050"/>
            <a:ext cx="0" cy="2057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14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050"/>
              <a:buFont typeface="Noto Sans Symbols"/>
              <a:buChar char="🗇"/>
            </a:pPr>
            <a:r>
              <a:rPr lang="en-US"/>
              <a:t>Tasks are not prescribed a certain size or deadline, and can all travel through the system independently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050"/>
              <a:buFont typeface="Noto Sans Symbols"/>
              <a:buChar char="🗇"/>
            </a:pPr>
            <a:r>
              <a:rPr lang="en-US"/>
              <a:t>Works well for both individuals and small teams, with specialized and generalized contributors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050"/>
              <a:buFont typeface="Noto Sans Symbols"/>
              <a:buChar char="🗇"/>
            </a:pPr>
            <a:r>
              <a:rPr lang="en-US"/>
              <a:t>Allows for large variety in the types of tasks which can exist on the board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600"/>
              </a:spcAft>
              <a:buSzPts val="105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2700"/>
              <a:t>Cons</a:t>
            </a:r>
            <a:endParaRPr/>
          </a:p>
        </p:txBody>
      </p:sp>
      <p:cxnSp>
        <p:nvCxnSpPr>
          <p:cNvPr id="285" name="Google Shape;285;p15"/>
          <p:cNvCxnSpPr/>
          <p:nvPr/>
        </p:nvCxnSpPr>
        <p:spPr>
          <a:xfrm>
            <a:off x="3490953" y="1543050"/>
            <a:ext cx="0" cy="2057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15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050"/>
              <a:buFont typeface="Noto Sans Symbols"/>
              <a:buChar char="●"/>
            </a:pPr>
            <a:r>
              <a:rPr lang="en-US"/>
              <a:t>Lack of timeframes or priorities is not always realistic (priority and lanes were developed to help solve these issues)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600"/>
              </a:spcAft>
              <a:buSzPts val="1050"/>
              <a:buFont typeface="Noto Sans Symbols"/>
              <a:buChar char="●"/>
            </a:pPr>
            <a:r>
              <a:rPr lang="en-US"/>
              <a:t>Process can become chaotic with larger teams, where having a lead can be beneficial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Kanban Use Cases</a:t>
            </a:r>
            <a:endParaRPr/>
          </a:p>
        </p:txBody>
      </p:sp>
      <p:pic>
        <p:nvPicPr>
          <p:cNvPr id="292" name="Google Shape;292;p16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6"/>
          <p:cNvGrpSpPr/>
          <p:nvPr/>
        </p:nvGrpSpPr>
        <p:grpSpPr>
          <a:xfrm>
            <a:off x="692759" y="1640850"/>
            <a:ext cx="7751336" cy="2481320"/>
            <a:chOff x="6959" y="221228"/>
            <a:chExt cx="7751336" cy="2481320"/>
          </a:xfrm>
        </p:grpSpPr>
        <p:sp>
          <p:nvSpPr>
            <p:cNvPr id="294" name="Google Shape;294;p16"/>
            <p:cNvSpPr/>
            <p:nvPr/>
          </p:nvSpPr>
          <p:spPr>
            <a:xfrm>
              <a:off x="6959" y="221228"/>
              <a:ext cx="809841" cy="80984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6959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6959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Individual Development/Organization</a:t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6959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 txBox="1"/>
            <p:nvPr/>
          </p:nvSpPr>
          <p:spPr>
            <a:xfrm>
              <a:off x="6959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Create a Kanban board for your individual development projects or even for normal activities.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Keeps you focused and stops you from jumping between many tasks without major progress</a:t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725712" y="221228"/>
              <a:ext cx="809841" cy="80984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725712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 txBox="1"/>
            <p:nvPr/>
          </p:nvSpPr>
          <p:spPr>
            <a:xfrm>
              <a:off x="2725712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Small Group Development</a:t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725712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 txBox="1"/>
            <p:nvPr/>
          </p:nvSpPr>
          <p:spPr>
            <a:xfrm>
              <a:off x="2725712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When working with a small group of developers who all have equal ownership of a project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The first column becomes a global task queue </a:t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444464" y="221228"/>
              <a:ext cx="809841" cy="80984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444464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5444464" y="1137766"/>
              <a:ext cx="2313831" cy="42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Organization between Distinct Groups</a:t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444464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 txBox="1"/>
            <p:nvPr/>
          </p:nvSpPr>
          <p:spPr>
            <a:xfrm>
              <a:off x="5444464" y="1610390"/>
              <a:ext cx="2313831" cy="1092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When working with distinct groups within an organization that have well defined ownerships of </a:t>
              </a:r>
              <a:r>
                <a:rPr lang="en-US" sz="1100" b="0" i="1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different development stages</a:t>
              </a:r>
              <a:endParaRPr sz="11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Identify and address bottlenecks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Stop groups from being overwhelmed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4" name="Google Shape;314;p17"/>
          <p:cNvSpPr txBox="1">
            <a:spLocks noGrp="1"/>
          </p:cNvSpPr>
          <p:nvPr>
            <p:ph type="ctrTitle"/>
          </p:nvPr>
        </p:nvSpPr>
        <p:spPr>
          <a:xfrm>
            <a:off x="599373" y="928687"/>
            <a:ext cx="4466345" cy="33167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-US" sz="3600" dirty="0"/>
              <a:t>Kanban Board Activity</a:t>
            </a:r>
            <a:endParaRPr dirty="0"/>
          </a:p>
        </p:txBody>
      </p:sp>
      <p:sp>
        <p:nvSpPr>
          <p:cNvPr id="315" name="Google Shape;315;p17"/>
          <p:cNvSpPr/>
          <p:nvPr/>
        </p:nvSpPr>
        <p:spPr>
          <a:xfrm>
            <a:off x="5653278" y="0"/>
            <a:ext cx="2411730" cy="5143500"/>
          </a:xfrm>
          <a:prstGeom prst="rect">
            <a:avLst/>
          </a:prstGeom>
          <a:solidFill>
            <a:srgbClr val="353539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1"/>
          </p:nvPr>
        </p:nvSpPr>
        <p:spPr>
          <a:xfrm>
            <a:off x="5906391" y="898071"/>
            <a:ext cx="1910061" cy="334735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dirty="0"/>
              <a:t>Go to any of your repositories on GitHub and start a Kanban board project with Backlog, TODO, In Development, In Testing and Done columns.</a:t>
            </a:r>
            <a:endParaRPr dirty="0"/>
          </a:p>
        </p:txBody>
      </p:sp>
      <p:sp>
        <p:nvSpPr>
          <p:cNvPr id="317" name="Google Shape;317;p17"/>
          <p:cNvSpPr/>
          <p:nvPr/>
        </p:nvSpPr>
        <p:spPr>
          <a:xfrm>
            <a:off x="8065008" y="0"/>
            <a:ext cx="1078992" cy="51435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Scrum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8"/>
          <p:cNvGrpSpPr/>
          <p:nvPr/>
        </p:nvGrpSpPr>
        <p:grpSpPr>
          <a:xfrm>
            <a:off x="685800" y="1894735"/>
            <a:ext cx="7765256" cy="1973550"/>
            <a:chOff x="0" y="475113"/>
            <a:chExt cx="7765256" cy="1973550"/>
          </a:xfrm>
        </p:grpSpPr>
        <p:sp>
          <p:nvSpPr>
            <p:cNvPr id="325" name="Google Shape;325;p18"/>
            <p:cNvSpPr/>
            <p:nvPr/>
          </p:nvSpPr>
          <p:spPr>
            <a:xfrm>
              <a:off x="0" y="475113"/>
              <a:ext cx="7765256" cy="877133"/>
            </a:xfrm>
            <a:prstGeom prst="roundRect">
              <a:avLst>
                <a:gd name="adj" fmla="val 10000"/>
              </a:avLst>
            </a:prstGeom>
            <a:solidFill>
              <a:srgbClr val="D2B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65332" y="672468"/>
              <a:ext cx="482423" cy="48242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1013088" y="475113"/>
              <a:ext cx="6752167" cy="87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 txBox="1"/>
            <p:nvPr/>
          </p:nvSpPr>
          <p:spPr>
            <a:xfrm>
              <a:off x="1013088" y="475113"/>
              <a:ext cx="6752167" cy="87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825" tIns="92825" rIns="92825" bIns="9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Lightweight agile process for small, cross-functional, self organized teams</a:t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0" y="1571530"/>
              <a:ext cx="7765256" cy="877133"/>
            </a:xfrm>
            <a:prstGeom prst="roundRect">
              <a:avLst>
                <a:gd name="adj" fmla="val 10000"/>
              </a:avLst>
            </a:prstGeom>
            <a:solidFill>
              <a:srgbClr val="BB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65332" y="1768885"/>
              <a:ext cx="482423" cy="48242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013088" y="1571530"/>
              <a:ext cx="6752167" cy="87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 txBox="1"/>
            <p:nvPr/>
          </p:nvSpPr>
          <p:spPr>
            <a:xfrm>
              <a:off x="1013088" y="1571530"/>
              <a:ext cx="6752167" cy="87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825" tIns="92825" rIns="92825" bIns="92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Has a small number of roles to keep members focused and make sure neither business or engineering overtake the development conversation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Scrum Roles</a:t>
            </a:r>
            <a:endParaRPr/>
          </a:p>
        </p:txBody>
      </p:sp>
      <p:pic>
        <p:nvPicPr>
          <p:cNvPr id="338" name="Google Shape;338;p19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19"/>
          <p:cNvGrpSpPr/>
          <p:nvPr/>
        </p:nvGrpSpPr>
        <p:grpSpPr>
          <a:xfrm>
            <a:off x="688226" y="1455502"/>
            <a:ext cx="7760402" cy="2852015"/>
            <a:chOff x="2426" y="35880"/>
            <a:chExt cx="7760402" cy="2852015"/>
          </a:xfrm>
        </p:grpSpPr>
        <p:sp>
          <p:nvSpPr>
            <p:cNvPr id="340" name="Google Shape;340;p19"/>
            <p:cNvSpPr/>
            <p:nvPr/>
          </p:nvSpPr>
          <p:spPr>
            <a:xfrm>
              <a:off x="2426" y="35880"/>
              <a:ext cx="2365976" cy="489600"/>
            </a:xfrm>
            <a:prstGeom prst="rect">
              <a:avLst/>
            </a:prstGeom>
            <a:gradFill>
              <a:gsLst>
                <a:gs pos="0">
                  <a:srgbClr val="C25C44"/>
                </a:gs>
                <a:gs pos="100000">
                  <a:srgbClr val="A13913"/>
                </a:gs>
              </a:gsLst>
              <a:lin ang="5400000" scaled="0"/>
            </a:gradFill>
            <a:ln w="9525" cap="rnd" cmpd="sng">
              <a:solidFill>
                <a:srgbClr val="BC441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 txBox="1"/>
            <p:nvPr/>
          </p:nvSpPr>
          <p:spPr>
            <a:xfrm>
              <a:off x="2426" y="35880"/>
              <a:ext cx="2365976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69075" rIns="120900" bIns="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Scrum Master</a:t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2426" y="525480"/>
              <a:ext cx="2365976" cy="2362415"/>
            </a:xfrm>
            <a:prstGeom prst="rect">
              <a:avLst/>
            </a:prstGeom>
            <a:solidFill>
              <a:srgbClr val="E7CECB">
                <a:alpha val="89803"/>
              </a:srgbClr>
            </a:solidFill>
            <a:ln w="9525" cap="rnd" cmpd="sng">
              <a:solidFill>
                <a:srgbClr val="E7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 txBox="1"/>
            <p:nvPr/>
          </p:nvSpPr>
          <p:spPr>
            <a:xfrm>
              <a:off x="2426" y="525480"/>
              <a:ext cx="2365976" cy="236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75" tIns="90675" rIns="120900" bIns="136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Typically filled by project manager or team lead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Removes impediments from scrum team members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Enforces scrum principles</a:t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2699639" y="35880"/>
              <a:ext cx="2365976" cy="489600"/>
            </a:xfrm>
            <a:prstGeom prst="rect">
              <a:avLst/>
            </a:prstGeom>
            <a:gradFill>
              <a:gsLst>
                <a:gs pos="0">
                  <a:srgbClr val="C25C44"/>
                </a:gs>
                <a:gs pos="100000">
                  <a:srgbClr val="A13913"/>
                </a:gs>
              </a:gsLst>
              <a:lin ang="5400000" scaled="0"/>
            </a:gradFill>
            <a:ln w="9525" cap="rnd" cmpd="sng">
              <a:solidFill>
                <a:srgbClr val="BC441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2699639" y="35880"/>
              <a:ext cx="2365976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69075" rIns="120900" bIns="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Scrum Team</a:t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699639" y="525480"/>
              <a:ext cx="2365976" cy="2362415"/>
            </a:xfrm>
            <a:prstGeom prst="rect">
              <a:avLst/>
            </a:prstGeom>
            <a:solidFill>
              <a:srgbClr val="E7CECB">
                <a:alpha val="89803"/>
              </a:srgbClr>
            </a:solidFill>
            <a:ln w="9525" cap="rnd" cmpd="sng">
              <a:solidFill>
                <a:srgbClr val="E7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 txBox="1"/>
            <p:nvPr/>
          </p:nvSpPr>
          <p:spPr>
            <a:xfrm>
              <a:off x="2699639" y="525480"/>
              <a:ext cx="2365976" cy="236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75" tIns="90675" rIns="120900" bIns="136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Typically, 5-10 cross functional members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Members are full time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Members can only change teams between sprints</a:t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5396852" y="35880"/>
              <a:ext cx="2365976" cy="489600"/>
            </a:xfrm>
            <a:prstGeom prst="rect">
              <a:avLst/>
            </a:prstGeom>
            <a:gradFill>
              <a:gsLst>
                <a:gs pos="0">
                  <a:srgbClr val="C25C44"/>
                </a:gs>
                <a:gs pos="100000">
                  <a:srgbClr val="A13913"/>
                </a:gs>
              </a:gsLst>
              <a:lin ang="5400000" scaled="0"/>
            </a:gradFill>
            <a:ln w="9525" cap="rnd" cmpd="sng">
              <a:solidFill>
                <a:srgbClr val="BC441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 txBox="1"/>
            <p:nvPr/>
          </p:nvSpPr>
          <p:spPr>
            <a:xfrm>
              <a:off x="5396852" y="35880"/>
              <a:ext cx="2365976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69075" rIns="120900" bIns="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Product Owner</a:t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5396852" y="525480"/>
              <a:ext cx="2365976" cy="2362415"/>
            </a:xfrm>
            <a:prstGeom prst="rect">
              <a:avLst/>
            </a:prstGeom>
            <a:solidFill>
              <a:srgbClr val="E7CECB">
                <a:alpha val="89803"/>
              </a:srgbClr>
            </a:solidFill>
            <a:ln w="9525" cap="rnd" cmpd="sng">
              <a:solidFill>
                <a:srgbClr val="E7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 txBox="1"/>
            <p:nvPr/>
          </p:nvSpPr>
          <p:spPr>
            <a:xfrm>
              <a:off x="5396852" y="525480"/>
              <a:ext cx="2365976" cy="2362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75" tIns="90675" rIns="120900" bIns="136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Acts like a single voice for the “user”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Knows what features (not development tasks) need to be build and in what sequence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Lustria"/>
                <a:buChar char="•"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Typically, a product manager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56" name="Google Shape;156;p2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29500" algn="l" rtl="0">
              <a:spcBef>
                <a:spcPts val="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Also known as Development Methodology or Software Development Life Cycle (SDLC)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Divide software development into manageable steps (subprocesses) that can be:</a:t>
            </a:r>
            <a:endParaRPr/>
          </a:p>
          <a:p>
            <a:pPr marL="540000" lvl="1" indent="-202500" algn="l" rtl="0">
              <a:spcBef>
                <a:spcPts val="710"/>
              </a:spcBef>
              <a:spcAft>
                <a:spcPts val="0"/>
              </a:spcAft>
              <a:buSzPts val="910"/>
              <a:buChar char="🞚"/>
            </a:pPr>
            <a:r>
              <a:rPr lang="en-US"/>
              <a:t>Sequential</a:t>
            </a:r>
            <a:endParaRPr/>
          </a:p>
          <a:p>
            <a:pPr marL="540000" lvl="1" indent="-202500" algn="l" rtl="0">
              <a:spcBef>
                <a:spcPts val="710"/>
              </a:spcBef>
              <a:spcAft>
                <a:spcPts val="0"/>
              </a:spcAft>
              <a:buSzPts val="910"/>
              <a:buChar char="🞚"/>
            </a:pPr>
            <a:r>
              <a:rPr lang="en-US"/>
              <a:t>Parallel</a:t>
            </a:r>
            <a:endParaRPr/>
          </a:p>
          <a:p>
            <a:pPr marL="540000" lvl="1" indent="-202500" algn="l" rtl="0">
              <a:spcBef>
                <a:spcPts val="710"/>
              </a:spcBef>
              <a:spcAft>
                <a:spcPts val="0"/>
              </a:spcAft>
              <a:buSzPts val="910"/>
              <a:buChar char="🞚"/>
            </a:pPr>
            <a:r>
              <a:rPr lang="en-US"/>
              <a:t>Cyclical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Every coder has implemented an SDLC, at the very least you have used…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Sprint Cycle</a:t>
            </a:r>
            <a:endParaRPr/>
          </a:p>
        </p:txBody>
      </p:sp>
      <p:pic>
        <p:nvPicPr>
          <p:cNvPr id="357" name="Google Shape;357;p20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20"/>
          <p:cNvGrpSpPr/>
          <p:nvPr/>
        </p:nvGrpSpPr>
        <p:grpSpPr>
          <a:xfrm>
            <a:off x="685800" y="1421906"/>
            <a:ext cx="7765256" cy="2919208"/>
            <a:chOff x="0" y="2284"/>
            <a:chExt cx="7765256" cy="2919208"/>
          </a:xfrm>
        </p:grpSpPr>
        <p:sp>
          <p:nvSpPr>
            <p:cNvPr id="359" name="Google Shape;359;p20"/>
            <p:cNvSpPr/>
            <p:nvPr/>
          </p:nvSpPr>
          <p:spPr>
            <a:xfrm>
              <a:off x="0" y="2284"/>
              <a:ext cx="7765256" cy="486534"/>
            </a:xfrm>
            <a:prstGeom prst="roundRect">
              <a:avLst>
                <a:gd name="adj" fmla="val 10000"/>
              </a:avLst>
            </a:prstGeom>
            <a:solidFill>
              <a:srgbClr val="D2B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147176" y="111754"/>
              <a:ext cx="267594" cy="2675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561947" y="2284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 txBox="1"/>
            <p:nvPr/>
          </p:nvSpPr>
          <p:spPr>
            <a:xfrm>
              <a:off x="561947" y="2284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75" tIns="51475" rIns="51475" bIns="5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Product Owners create a product backlog of features that need to be developed, and prioritize that backlog based on current needs</a:t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0" y="610452"/>
              <a:ext cx="7765256" cy="486534"/>
            </a:xfrm>
            <a:prstGeom prst="roundRect">
              <a:avLst>
                <a:gd name="adj" fmla="val 10000"/>
              </a:avLst>
            </a:prstGeom>
            <a:solidFill>
              <a:srgbClr val="BB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7176" y="719922"/>
              <a:ext cx="267594" cy="2675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561947" y="610452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 txBox="1"/>
            <p:nvPr/>
          </p:nvSpPr>
          <p:spPr>
            <a:xfrm>
              <a:off x="561947" y="610452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75" tIns="51475" rIns="51475" bIns="5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The highest priority tasks are broken down into small deliverable tasks, which are then prioritized by developers and estimated for time</a:t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0" y="1218621"/>
              <a:ext cx="7765256" cy="486534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47176" y="1328091"/>
              <a:ext cx="267594" cy="26759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561947" y="1218621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 txBox="1"/>
            <p:nvPr/>
          </p:nvSpPr>
          <p:spPr>
            <a:xfrm>
              <a:off x="561947" y="1218621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75" tIns="51475" rIns="51475" bIns="5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Tasks are assigned to members that can be completed in the next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sprint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, a short period of time where development goals are fixed and cannot be changed (usually 2 weeks)</a:t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0" y="1826789"/>
              <a:ext cx="7765256" cy="486534"/>
            </a:xfrm>
            <a:prstGeom prst="roundRect">
              <a:avLst>
                <a:gd name="adj" fmla="val 10000"/>
              </a:avLst>
            </a:prstGeom>
            <a:solidFill>
              <a:srgbClr val="A55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147176" y="1936259"/>
              <a:ext cx="267594" cy="26759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561947" y="1826789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 txBox="1"/>
            <p:nvPr/>
          </p:nvSpPr>
          <p:spPr>
            <a:xfrm>
              <a:off x="561947" y="1826789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75" tIns="51475" rIns="51475" bIns="5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Information and issues are shared between team members through **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daily stand-up meetings**</a:t>
              </a:r>
              <a:endPara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0" y="2434958"/>
              <a:ext cx="7765256" cy="48653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47176" y="2544428"/>
              <a:ext cx="267594" cy="26759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561947" y="2434958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 txBox="1"/>
            <p:nvPr/>
          </p:nvSpPr>
          <p:spPr>
            <a:xfrm>
              <a:off x="561947" y="2434958"/>
              <a:ext cx="7203308" cy="48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75" tIns="51475" rIns="51475" bIns="51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After each sprint, goals and progress are re-assessed and re-prioritized and a new sprint is planned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Sprint Planning Example</a:t>
            </a:r>
            <a:endParaRPr/>
          </a:p>
        </p:txBody>
      </p:sp>
      <p:pic>
        <p:nvPicPr>
          <p:cNvPr id="384" name="Google Shape;384;p21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1"/>
          <p:cNvGrpSpPr/>
          <p:nvPr/>
        </p:nvGrpSpPr>
        <p:grpSpPr>
          <a:xfrm>
            <a:off x="685800" y="1421406"/>
            <a:ext cx="7765256" cy="2920208"/>
            <a:chOff x="0" y="1784"/>
            <a:chExt cx="7765256" cy="2920208"/>
          </a:xfrm>
        </p:grpSpPr>
        <p:sp>
          <p:nvSpPr>
            <p:cNvPr id="386" name="Google Shape;386;p21"/>
            <p:cNvSpPr/>
            <p:nvPr/>
          </p:nvSpPr>
          <p:spPr>
            <a:xfrm>
              <a:off x="0" y="1784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6847" y="44067"/>
              <a:ext cx="103460" cy="10335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17156" y="1784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 txBox="1"/>
            <p:nvPr/>
          </p:nvSpPr>
          <p:spPr>
            <a:xfrm>
              <a:off x="217156" y="1784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Sprint Cycle: 2 weeks</a:t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0" y="376169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847" y="418453"/>
              <a:ext cx="103460" cy="10335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217156" y="376169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 txBox="1"/>
            <p:nvPr/>
          </p:nvSpPr>
          <p:spPr>
            <a:xfrm>
              <a:off x="217156" y="376169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Total work hours per day: 8 hours/day</a:t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0" y="750555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6847" y="792839"/>
              <a:ext cx="103460" cy="10335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17156" y="750555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 txBox="1"/>
            <p:nvPr/>
          </p:nvSpPr>
          <p:spPr>
            <a:xfrm>
              <a:off x="217156" y="750555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Other work hours per day: 2 hours/day</a:t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0" y="1124941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6847" y="1167224"/>
              <a:ext cx="103460" cy="10335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17156" y="1124941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217156" y="1124941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Actual work hours per day: 8 -  2 = 6 hours/day</a:t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0" y="1499327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6847" y="1541610"/>
              <a:ext cx="103460" cy="10335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17156" y="1499327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 txBox="1"/>
            <p:nvPr/>
          </p:nvSpPr>
          <p:spPr>
            <a:xfrm>
              <a:off x="217156" y="1499327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6 hours/day * 5 days/week * 2 weeks = 60 hours/sprint</a:t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0" y="1873712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6847" y="1915996"/>
              <a:ext cx="103460" cy="10335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17156" y="1873712"/>
              <a:ext cx="3494365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 txBox="1"/>
            <p:nvPr/>
          </p:nvSpPr>
          <p:spPr>
            <a:xfrm>
              <a:off x="217156" y="1873712"/>
              <a:ext cx="3494365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Each team member can support 60 hours worth of work in a sprint</a:t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711521" y="1873712"/>
              <a:ext cx="3992193" cy="187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 txBox="1"/>
            <p:nvPr/>
          </p:nvSpPr>
          <p:spPr>
            <a:xfrm>
              <a:off x="3711521" y="1873712"/>
              <a:ext cx="3992193" cy="187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75" tIns="19875" rIns="19875" bIns="19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There are lots of other ways to do these types of estimates, but hours is common</a:t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0" y="2248098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6847" y="2290382"/>
              <a:ext cx="103460" cy="103359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217156" y="2248098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 txBox="1"/>
            <p:nvPr/>
          </p:nvSpPr>
          <p:spPr>
            <a:xfrm>
              <a:off x="217156" y="2248098"/>
              <a:ext cx="7486558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Scrum Team Size: 5 members</a:t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0" y="2622484"/>
              <a:ext cx="7765256" cy="187926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56847" y="2664767"/>
              <a:ext cx="103460" cy="10335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17156" y="2622484"/>
              <a:ext cx="3494365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 txBox="1"/>
            <p:nvPr/>
          </p:nvSpPr>
          <p:spPr>
            <a:xfrm>
              <a:off x="217156" y="2622484"/>
              <a:ext cx="3494365" cy="299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675" tIns="31675" rIns="31675" bIns="31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5 members * 60 hours/sprint = 300 hours/sprint total team effort</a:t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711521" y="2622484"/>
              <a:ext cx="3992193" cy="187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 txBox="1"/>
            <p:nvPr/>
          </p:nvSpPr>
          <p:spPr>
            <a:xfrm>
              <a:off x="3711521" y="2622484"/>
              <a:ext cx="3992193" cy="187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75" tIns="19875" rIns="19875" bIns="19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Not every member will have the same “other work” hours, so this is usually a sum not multiple</a:t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2" descr="Working space background"/>
          <p:cNvPicPr preferRelativeResize="0"/>
          <p:nvPr/>
        </p:nvPicPr>
        <p:blipFill rotWithShape="1">
          <a:blip r:embed="rId4">
            <a:alphaModFix amt="35000"/>
          </a:blip>
          <a:srcRect t="5742" b="9986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2"/>
          <p:cNvSpPr txBox="1">
            <a:spLocks noGrp="1"/>
          </p:cNvSpPr>
          <p:nvPr>
            <p:ph type="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5400"/>
              <a:t>Daily Scrums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3"/>
          <p:cNvPicPr preferRelativeResize="0"/>
          <p:nvPr/>
        </p:nvPicPr>
        <p:blipFill rotWithShape="1">
          <a:blip r:embed="rId4">
            <a:alphaModFix/>
          </a:blip>
          <a:srcRect b="88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/>
          <p:nvPr/>
        </p:nvSpPr>
        <p:spPr>
          <a:xfrm rot="-5400000" flipH="1">
            <a:off x="5570164" y="334037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34" name="Google Shape;434;p23"/>
          <p:cNvSpPr txBox="1">
            <a:spLocks noGrp="1"/>
          </p:cNvSpPr>
          <p:nvPr>
            <p:ph type="title" idx="4294967295"/>
          </p:nvPr>
        </p:nvSpPr>
        <p:spPr>
          <a:xfrm>
            <a:off x="4096261" y="2622430"/>
            <a:ext cx="4827078" cy="85401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ustria"/>
              <a:buNone/>
            </a:pPr>
            <a:r>
              <a:rPr lang="en-US" sz="2600"/>
              <a:t>Typical Standup Meeting (5-10 min)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4" descr="Scrum Master Tips for Running Scrum Events Remotely - Zen Ex Machina"/>
          <p:cNvPicPr preferRelativeResize="0"/>
          <p:nvPr/>
        </p:nvPicPr>
        <p:blipFill rotWithShape="1">
          <a:blip r:embed="rId4">
            <a:alphaModFix/>
          </a:blip>
          <a:srcRect t="8845" b="6885"/>
          <a:stretch/>
        </p:blipFill>
        <p:spPr>
          <a:xfrm>
            <a:off x="20" y="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4"/>
          <p:cNvSpPr/>
          <p:nvPr/>
        </p:nvSpPr>
        <p:spPr>
          <a:xfrm rot="-5400000" flipH="1">
            <a:off x="5570164" y="334037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41" name="Google Shape;441;p24"/>
          <p:cNvSpPr txBox="1">
            <a:spLocks noGrp="1"/>
          </p:cNvSpPr>
          <p:nvPr>
            <p:ph type="title" idx="4294967295"/>
          </p:nvPr>
        </p:nvSpPr>
        <p:spPr>
          <a:xfrm>
            <a:off x="4096261" y="2622430"/>
            <a:ext cx="4827078" cy="85401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Lustria"/>
              <a:buNone/>
            </a:pPr>
            <a:r>
              <a:rPr lang="en-US" sz="2600"/>
              <a:t>(New) Typical Standup Meeting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>
            <a:spLocks noGrp="1"/>
          </p:cNvSpPr>
          <p:nvPr>
            <p:ph type="title" idx="4294967295"/>
          </p:nvPr>
        </p:nvSpPr>
        <p:spPr>
          <a:xfrm>
            <a:off x="646343" y="626537"/>
            <a:ext cx="2537124" cy="26246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</a:pPr>
            <a:r>
              <a:rPr lang="en-US" sz="3200"/>
              <a:t>Planking Standup Meeting (1-2 min)</a:t>
            </a:r>
            <a:endParaRPr/>
          </a:p>
        </p:txBody>
      </p:sp>
      <p:pic>
        <p:nvPicPr>
          <p:cNvPr id="447" name="Google Shape;447;p25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5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5626101" y="0"/>
            <a:ext cx="3517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5" descr="Sacrinos. on Twitter: &amp;quot;How to make staff meetings shorter and productive. # Plank… &amp;quot;"/>
          <p:cNvPicPr preferRelativeResize="0"/>
          <p:nvPr/>
        </p:nvPicPr>
        <p:blipFill rotWithShape="1">
          <a:blip r:embed="rId5">
            <a:alphaModFix/>
          </a:blip>
          <a:srcRect l="2972" r="14594"/>
          <a:stretch/>
        </p:blipFill>
        <p:spPr>
          <a:xfrm>
            <a:off x="3490722" y="10"/>
            <a:ext cx="5653278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Scrum Pros &amp; Cons</a:t>
            </a:r>
            <a:endParaRPr/>
          </a:p>
        </p:txBody>
      </p:sp>
      <p:pic>
        <p:nvPicPr>
          <p:cNvPr id="455" name="Google Shape;455;p26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298973"/>
            <a:ext cx="9144000" cy="384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6"/>
          <p:cNvGrpSpPr/>
          <p:nvPr/>
        </p:nvGrpSpPr>
        <p:grpSpPr>
          <a:xfrm>
            <a:off x="970930" y="1420027"/>
            <a:ext cx="7194994" cy="2922966"/>
            <a:chOff x="285130" y="405"/>
            <a:chExt cx="7194994" cy="2922966"/>
          </a:xfrm>
        </p:grpSpPr>
        <p:sp>
          <p:nvSpPr>
            <p:cNvPr id="457" name="Google Shape;457;p26"/>
            <p:cNvSpPr/>
            <p:nvPr/>
          </p:nvSpPr>
          <p:spPr>
            <a:xfrm>
              <a:off x="285130" y="405"/>
              <a:ext cx="2248435" cy="1349061"/>
            </a:xfrm>
            <a:prstGeom prst="rect">
              <a:avLst/>
            </a:prstGeom>
            <a:solidFill>
              <a:srgbClr val="3366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 txBox="1"/>
            <p:nvPr/>
          </p:nvSpPr>
          <p:spPr>
            <a:xfrm>
              <a:off x="285130" y="405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Provides balance between developer interests and business interests</a:t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58410" y="405"/>
              <a:ext cx="2248435" cy="1349061"/>
            </a:xfrm>
            <a:prstGeom prst="rect">
              <a:avLst/>
            </a:prstGeom>
            <a:solidFill>
              <a:srgbClr val="3366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 txBox="1"/>
            <p:nvPr/>
          </p:nvSpPr>
          <p:spPr>
            <a:xfrm>
              <a:off x="2758410" y="405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Provides dedicated roles, allowing team members to concentrate on developing</a:t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5231689" y="405"/>
              <a:ext cx="2248435" cy="1349061"/>
            </a:xfrm>
            <a:prstGeom prst="rect">
              <a:avLst/>
            </a:prstGeom>
            <a:solidFill>
              <a:srgbClr val="3366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 txBox="1"/>
            <p:nvPr/>
          </p:nvSpPr>
          <p:spPr>
            <a:xfrm>
              <a:off x="5231689" y="405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Allows business priorities to shift without creating a moving development target</a:t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85130" y="1574310"/>
              <a:ext cx="2248435" cy="13490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 txBox="1"/>
            <p:nvPr/>
          </p:nvSpPr>
          <p:spPr>
            <a:xfrm>
              <a:off x="285130" y="1574310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Creates organizational overhead (sprint planning meetings, standup meetings, review meetings, user story meetings, etc.)</a:t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758410" y="1574310"/>
              <a:ext cx="2248435" cy="13490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 txBox="1"/>
            <p:nvPr/>
          </p:nvSpPr>
          <p:spPr>
            <a:xfrm>
              <a:off x="2758410" y="1574310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Allows for feature creep since there is no defined end-date or final product</a:t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231689" y="1574310"/>
              <a:ext cx="2248435" cy="13490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 txBox="1"/>
            <p:nvPr/>
          </p:nvSpPr>
          <p:spPr>
            <a:xfrm>
              <a:off x="5231689" y="1574310"/>
              <a:ext cx="2248435" cy="1349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Lustria"/>
                <a:buNone/>
              </a:pPr>
              <a:r>
                <a:rPr lang="en-US" sz="15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Losing team members can create large negative impacts on the team/project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Do you even Scrum?</a:t>
            </a:r>
            <a:endParaRPr/>
          </a:p>
        </p:txBody>
      </p:sp>
      <p:grpSp>
        <p:nvGrpSpPr>
          <p:cNvPr id="474" name="Google Shape;474;p27"/>
          <p:cNvGrpSpPr/>
          <p:nvPr/>
        </p:nvGrpSpPr>
        <p:grpSpPr>
          <a:xfrm>
            <a:off x="693440" y="1403592"/>
            <a:ext cx="7749975" cy="2835187"/>
            <a:chOff x="7640" y="104620"/>
            <a:chExt cx="7749975" cy="2835187"/>
          </a:xfrm>
        </p:grpSpPr>
        <p:sp>
          <p:nvSpPr>
            <p:cNvPr id="475" name="Google Shape;475;p27"/>
            <p:cNvSpPr/>
            <p:nvPr/>
          </p:nvSpPr>
          <p:spPr>
            <a:xfrm>
              <a:off x="7640" y="104620"/>
              <a:ext cx="2511395" cy="753418"/>
            </a:xfrm>
            <a:prstGeom prst="rect">
              <a:avLst/>
            </a:prstGeom>
            <a:gradFill>
              <a:gsLst>
                <a:gs pos="0">
                  <a:srgbClr val="AD6B5A"/>
                </a:gs>
                <a:gs pos="100000">
                  <a:srgbClr val="8D4A36"/>
                </a:gs>
              </a:gsLst>
              <a:lin ang="5400000" scaled="0"/>
            </a:gradFill>
            <a:ln w="9525" cap="rnd" cmpd="sng">
              <a:solidFill>
                <a:srgbClr val="A5584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 txBox="1"/>
            <p:nvPr/>
          </p:nvSpPr>
          <p:spPr>
            <a:xfrm>
              <a:off x="7640" y="104620"/>
              <a:ext cx="2511395" cy="753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450" tIns="198450" rIns="198450" bIns="198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Full</a:t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7640" y="858039"/>
              <a:ext cx="2511395" cy="2081768"/>
            </a:xfrm>
            <a:prstGeom prst="rect">
              <a:avLst/>
            </a:prstGeom>
            <a:solidFill>
              <a:srgbClr val="E0D0CD">
                <a:alpha val="89803"/>
              </a:srgbClr>
            </a:solidFill>
            <a:ln w="9525" cap="rnd" cmpd="sng">
              <a:solidFill>
                <a:srgbClr val="E0D0CD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 txBox="1"/>
            <p:nvPr/>
          </p:nvSpPr>
          <p:spPr>
            <a:xfrm>
              <a:off x="7640" y="858039"/>
              <a:ext cx="2511395" cy="2081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050" tIns="248050" rIns="248050" bIns="248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ustria"/>
                <a:buNone/>
              </a:pPr>
              <a:r>
                <a:rPr lang="en-US" sz="20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Dedicated members with roles and dedicated meeting times</a:t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2626930" y="104620"/>
              <a:ext cx="2511395" cy="753418"/>
            </a:xfrm>
            <a:prstGeom prst="rect">
              <a:avLst/>
            </a:prstGeom>
            <a:gradFill>
              <a:gsLst>
                <a:gs pos="0">
                  <a:srgbClr val="B48B6D"/>
                </a:gs>
                <a:gs pos="100000">
                  <a:srgbClr val="936B4A"/>
                </a:gs>
              </a:gsLst>
              <a:lin ang="5400000" scaled="0"/>
            </a:gradFill>
            <a:ln w="9525" cap="rnd" cmpd="sng">
              <a:solidFill>
                <a:srgbClr val="AD7E5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 txBox="1"/>
            <p:nvPr/>
          </p:nvSpPr>
          <p:spPr>
            <a:xfrm>
              <a:off x="2626930" y="104620"/>
              <a:ext cx="2511395" cy="753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450" tIns="198450" rIns="198450" bIns="198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Medium</a:t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626930" y="858039"/>
              <a:ext cx="2511395" cy="2081768"/>
            </a:xfrm>
            <a:prstGeom prst="rect">
              <a:avLst/>
            </a:prstGeom>
            <a:solidFill>
              <a:srgbClr val="E0D6D1">
                <a:alpha val="89803"/>
              </a:srgbClr>
            </a:solidFill>
            <a:ln w="9525" cap="rnd" cmpd="sng">
              <a:solidFill>
                <a:srgbClr val="E0D6D1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 txBox="1"/>
            <p:nvPr/>
          </p:nvSpPr>
          <p:spPr>
            <a:xfrm>
              <a:off x="2626930" y="858039"/>
              <a:ext cx="2511395" cy="2081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050" tIns="248050" rIns="248050" bIns="248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ustria"/>
                <a:buNone/>
              </a:pPr>
              <a:r>
                <a:rPr lang="en-US" sz="20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Disconnect between product owner and scrum team, manager de-facto scrum master</a:t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5246220" y="104620"/>
              <a:ext cx="2511395" cy="753418"/>
            </a:xfrm>
            <a:prstGeom prst="rect">
              <a:avLst/>
            </a:prstGeom>
            <a:gradFill>
              <a:gsLst>
                <a:gs pos="0">
                  <a:srgbClr val="B5A688"/>
                </a:gs>
                <a:gs pos="100000">
                  <a:srgbClr val="988662"/>
                </a:gs>
              </a:gsLst>
              <a:lin ang="5400000" scaled="0"/>
            </a:gradFill>
            <a:ln w="9525" cap="rnd" cmpd="sng">
              <a:solidFill>
                <a:srgbClr val="AD9C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 txBox="1"/>
            <p:nvPr/>
          </p:nvSpPr>
          <p:spPr>
            <a:xfrm>
              <a:off x="5246220" y="104620"/>
              <a:ext cx="2511395" cy="753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8450" tIns="198450" rIns="198450" bIns="198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Light</a:t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5246220" y="858039"/>
              <a:ext cx="2511395" cy="2081768"/>
            </a:xfrm>
            <a:prstGeom prst="rect">
              <a:avLst/>
            </a:prstGeom>
            <a:solidFill>
              <a:srgbClr val="E1DCD5">
                <a:alpha val="89803"/>
              </a:srgbClr>
            </a:solidFill>
            <a:ln w="9525" cap="rnd" cmpd="sng">
              <a:solidFill>
                <a:srgbClr val="E1DCD5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5246220" y="858039"/>
              <a:ext cx="2511395" cy="2081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8050" tIns="248050" rIns="248050" bIns="248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ustria"/>
                <a:buNone/>
              </a:pPr>
              <a:r>
                <a:rPr lang="en-US" sz="20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Daily standup meetings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3700"/>
              <a:t>So, you want to be a Scrum Master?</a:t>
            </a:r>
            <a:endParaRPr/>
          </a:p>
        </p:txBody>
      </p:sp>
      <p:grpSp>
        <p:nvGrpSpPr>
          <p:cNvPr id="492" name="Google Shape;492;p28"/>
          <p:cNvGrpSpPr/>
          <p:nvPr/>
        </p:nvGrpSpPr>
        <p:grpSpPr>
          <a:xfrm>
            <a:off x="726834" y="1462480"/>
            <a:ext cx="7683187" cy="2717411"/>
            <a:chOff x="41034" y="163508"/>
            <a:chExt cx="7683187" cy="2717411"/>
          </a:xfrm>
        </p:grpSpPr>
        <p:sp>
          <p:nvSpPr>
            <p:cNvPr id="493" name="Google Shape;493;p28"/>
            <p:cNvSpPr/>
            <p:nvPr/>
          </p:nvSpPr>
          <p:spPr>
            <a:xfrm>
              <a:off x="1012471" y="163508"/>
              <a:ext cx="1589625" cy="15896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41034" y="2160919"/>
              <a:ext cx="353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 txBox="1"/>
            <p:nvPr/>
          </p:nvSpPr>
          <p:spPr>
            <a:xfrm>
              <a:off x="41034" y="2160919"/>
              <a:ext cx="353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ustria"/>
                <a:buNone/>
              </a:pPr>
              <a:r>
                <a:rPr lang="en-US" sz="2000" dirty="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Scrum Guide: </a:t>
              </a:r>
              <a:r>
                <a:rPr lang="en-US" sz="2000" u="sng" dirty="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https://scrumguides.org/</a:t>
              </a:r>
              <a:endParaRPr sz="2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163159" y="163508"/>
              <a:ext cx="1589625" cy="158962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191721" y="2160919"/>
              <a:ext cx="353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 txBox="1"/>
            <p:nvPr/>
          </p:nvSpPr>
          <p:spPr>
            <a:xfrm>
              <a:off x="4191721" y="2160919"/>
              <a:ext cx="353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ustria"/>
                <a:buNone/>
              </a:pPr>
              <a:r>
                <a:rPr lang="en-US" sz="2000" dirty="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 Scrum Book: The Spirit of the Game : </a:t>
              </a:r>
              <a:r>
                <a:rPr lang="en-US" sz="2000" u="sng" dirty="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http://scrumbook.org/</a:t>
              </a:r>
              <a:endParaRPr sz="20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9" descr="White bulbs with a yellow one standing out"/>
          <p:cNvPicPr preferRelativeResize="0"/>
          <p:nvPr/>
        </p:nvPicPr>
        <p:blipFill rotWithShape="1">
          <a:blip r:embed="rId4">
            <a:alphaModFix/>
          </a:blip>
          <a:srcRect l="12398" r="28268"/>
          <a:stretch/>
        </p:blipFill>
        <p:spPr>
          <a:xfrm>
            <a:off x="-6466" y="10"/>
            <a:ext cx="4571999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9"/>
          <p:cNvPicPr preferRelativeResize="0"/>
          <p:nvPr/>
        </p:nvPicPr>
        <p:blipFill rotWithShape="1">
          <a:blip r:embed="rId5">
            <a:alphaModFix/>
          </a:blip>
          <a:srcRect t="964" r="2806" b="1446"/>
          <a:stretch/>
        </p:blipFill>
        <p:spPr>
          <a:xfrm>
            <a:off x="4692769" y="0"/>
            <a:ext cx="4451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5175369" y="457200"/>
            <a:ext cx="3403593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2200"/>
              <a:t>Scrum Patterns (From A Scrum Book)</a:t>
            </a:r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body" idx="1"/>
          </p:nvPr>
        </p:nvSpPr>
        <p:spPr>
          <a:xfrm>
            <a:off x="5175369" y="1299336"/>
            <a:ext cx="3302697" cy="30440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None/>
            </a:pPr>
            <a:r>
              <a:rPr lang="en-US" sz="1400" dirty="0"/>
              <a:t>These are solutions to specific problems that may arise in the development process. Some popular patterns are: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Daily Scrum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Emergency Procedure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Definition of Ready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Pop the Happy Bubble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Scrum of Scrums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SzPts val="980"/>
              <a:buChar char="●"/>
            </a:pPr>
            <a:r>
              <a:rPr lang="en-US" sz="1400" dirty="0"/>
              <a:t>Sprint Review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880"/>
              </a:spcBef>
              <a:spcAft>
                <a:spcPts val="600"/>
              </a:spcAft>
              <a:buSzPts val="980"/>
              <a:buChar char="●"/>
            </a:pPr>
            <a:r>
              <a:rPr lang="en-US" sz="1400" dirty="0"/>
              <a:t>And many more…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</a:pPr>
            <a:r>
              <a:rPr lang="en-US"/>
              <a:t>Cowboy coding</a:t>
            </a: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685346" y="1299336"/>
            <a:ext cx="4159704" cy="36565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29500" algn="l" rtl="0">
              <a:spcBef>
                <a:spcPts val="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Start coding with no plan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Minimal care for requirements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Your code is final, no prototyping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The software is developed as you type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Only test is if it will compile and run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It is all deployed or comes down burning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Char char="◈"/>
            </a:pPr>
            <a:r>
              <a:rPr lang="en-US"/>
              <a:t>Maintaining a code is a nightmare and often requires building the whole thing again</a:t>
            </a:r>
            <a:endParaRPr/>
          </a:p>
          <a:p>
            <a:pPr marL="257175" lvl="0" indent="-162825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None/>
            </a:pPr>
            <a:endParaRPr/>
          </a:p>
          <a:p>
            <a:pPr marL="257175" lvl="0" indent="-162825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None/>
            </a:pPr>
            <a:endParaRPr/>
          </a:p>
          <a:p>
            <a:pPr marL="257175" lvl="0" indent="-162825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None/>
            </a:pPr>
            <a:endParaRPr/>
          </a:p>
          <a:p>
            <a:pPr marL="257175" lvl="0" indent="-162825" algn="l" rtl="0">
              <a:spcBef>
                <a:spcPts val="750"/>
              </a:spcBef>
              <a:spcAft>
                <a:spcPts val="0"/>
              </a:spcAft>
              <a:buClr>
                <a:srgbClr val="EDAC6A"/>
              </a:buClr>
              <a:buSzPts val="1050"/>
              <a:buNone/>
            </a:pPr>
            <a:endParaRPr/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0650" y="1498599"/>
            <a:ext cx="3250224" cy="264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 descr="EP48 - Working locally instead of cowboy coding - August 19 2013 -  WPwatercooler - WPwatercooler"/>
          <p:cNvPicPr preferRelativeResize="0"/>
          <p:nvPr/>
        </p:nvPicPr>
        <p:blipFill rotWithShape="1">
          <a:blip r:embed="rId5">
            <a:alphaModFix/>
          </a:blip>
          <a:srcRect l="16198" r="1391" b="-5"/>
          <a:stretch/>
        </p:blipFill>
        <p:spPr>
          <a:xfrm>
            <a:off x="5299920" y="1599616"/>
            <a:ext cx="3049098" cy="24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0" descr="Question mark on green pastel background"/>
          <p:cNvPicPr preferRelativeResize="0"/>
          <p:nvPr/>
        </p:nvPicPr>
        <p:blipFill rotWithShape="1">
          <a:blip r:embed="rId4">
            <a:alphaModFix amt="35000"/>
          </a:blip>
          <a:srcRect t="3581" b="21418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0"/>
          <p:cNvSpPr txBox="1">
            <a:spLocks noGrp="1"/>
          </p:cNvSpPr>
          <p:nvPr>
            <p:ph type="ctr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The Seven Phases of an SDLC</a:t>
            </a:r>
            <a:endParaRPr/>
          </a:p>
        </p:txBody>
      </p:sp>
      <p:grpSp>
        <p:nvGrpSpPr>
          <p:cNvPr id="170" name="Google Shape;170;p4"/>
          <p:cNvGrpSpPr/>
          <p:nvPr/>
        </p:nvGrpSpPr>
        <p:grpSpPr>
          <a:xfrm>
            <a:off x="1132931" y="1300282"/>
            <a:ext cx="6870993" cy="3041806"/>
            <a:chOff x="447131" y="1310"/>
            <a:chExt cx="6870993" cy="3041806"/>
          </a:xfrm>
        </p:grpSpPr>
        <p:sp>
          <p:nvSpPr>
            <p:cNvPr id="171" name="Google Shape;171;p4"/>
            <p:cNvSpPr/>
            <p:nvPr/>
          </p:nvSpPr>
          <p:spPr>
            <a:xfrm>
              <a:off x="670962" y="1310"/>
              <a:ext cx="700189" cy="700189"/>
            </a:xfrm>
            <a:prstGeom prst="ellipse">
              <a:avLst/>
            </a:prstGeom>
            <a:solidFill>
              <a:srgbClr val="D2B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820182" y="150531"/>
              <a:ext cx="401748" cy="40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47131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447131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PLANNING</a:t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83807" y="1310"/>
              <a:ext cx="700189" cy="700189"/>
            </a:xfrm>
            <a:prstGeom prst="ellipse">
              <a:avLst/>
            </a:prstGeom>
            <a:solidFill>
              <a:srgbClr val="BB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33028" y="150531"/>
              <a:ext cx="401748" cy="40174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795856" y="919591"/>
              <a:ext cx="147609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1795856" y="919591"/>
              <a:ext cx="147609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DEFINING REQUIREMENTS</a:t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96653" y="1310"/>
              <a:ext cx="700189" cy="7001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845873" y="150531"/>
              <a:ext cx="401748" cy="40174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472822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3472822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DESIGN AND PROTOTYPING</a:t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045378" y="1310"/>
              <a:ext cx="700189" cy="700189"/>
            </a:xfrm>
            <a:prstGeom prst="ellipse">
              <a:avLst/>
            </a:prstGeom>
            <a:solidFill>
              <a:srgbClr val="A55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194599" y="150531"/>
              <a:ext cx="401748" cy="40174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821547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4821547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SOFTWARE DEVELOPMENT</a:t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394104" y="1310"/>
              <a:ext cx="700189" cy="7001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543324" y="150531"/>
              <a:ext cx="401748" cy="40174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170273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 txBox="1"/>
            <p:nvPr/>
          </p:nvSpPr>
          <p:spPr>
            <a:xfrm>
              <a:off x="6170273" y="919591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TESTING</a:t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674135" y="1665695"/>
              <a:ext cx="700189" cy="700189"/>
            </a:xfrm>
            <a:prstGeom prst="ellipse">
              <a:avLst/>
            </a:prstGeom>
            <a:solidFill>
              <a:srgbClr val="D2B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823356" y="1814916"/>
              <a:ext cx="401748" cy="401748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450304" y="2583976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2450304" y="2583976"/>
              <a:ext cx="114785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DEPLOYMENT</a:t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206896" y="1665695"/>
              <a:ext cx="700189" cy="700189"/>
            </a:xfrm>
            <a:prstGeom prst="ellipse">
              <a:avLst/>
            </a:prstGeom>
            <a:solidFill>
              <a:srgbClr val="BB8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356116" y="1814916"/>
              <a:ext cx="401748" cy="40174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799029" y="2583976"/>
              <a:ext cx="151592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3799029" y="2583976"/>
              <a:ext cx="1515921" cy="459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OPERATIONS AND MAINTENEANCE</a:t>
              </a:r>
              <a:endParaRPr sz="11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45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/>
              <a:t>Waterfall Method</a:t>
            </a:r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45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One of the oldest SDLCs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Complete each step before moving on to the next, rarely revisiting previous stages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Documentation driven, specifications should be created before any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Good for large and critical applications, especially safety or compliance driving systems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4858550" y="445025"/>
            <a:ext cx="3973800" cy="572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stria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Requirements</a:t>
            </a:r>
            <a:endParaRPr sz="1800" b="0" i="0" u="none" strike="noStrike" cap="non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4858550" y="1402613"/>
            <a:ext cx="3973800" cy="572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stria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Design</a:t>
            </a:r>
            <a:endParaRPr sz="1800" b="0" i="0" u="none" strike="noStrike" cap="non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4858550" y="2339338"/>
            <a:ext cx="3973800" cy="572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stria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Development</a:t>
            </a:r>
            <a:endParaRPr sz="1800" b="0" i="0" u="none" strike="noStrike" cap="non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4858550" y="3286425"/>
            <a:ext cx="3973800" cy="572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stria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Testing</a:t>
            </a:r>
            <a:endParaRPr sz="1800" b="0" i="0" u="none" strike="noStrike" cap="non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4858550" y="4223175"/>
            <a:ext cx="3973800" cy="572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ustria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Lustria"/>
                <a:ea typeface="Lustria"/>
                <a:cs typeface="Lustria"/>
                <a:sym typeface="Lustria"/>
              </a:rPr>
              <a:t>Maintenance</a:t>
            </a:r>
            <a:endParaRPr sz="1800" b="0" i="0" u="none" strike="noStrike" cap="none">
              <a:solidFill>
                <a:srgbClr val="FFFFFF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10" name="Google Shape;210;p5"/>
          <p:cNvCxnSpPr>
            <a:stCxn id="205" idx="2"/>
            <a:endCxn id="206" idx="0"/>
          </p:cNvCxnSpPr>
          <p:nvPr/>
        </p:nvCxnSpPr>
        <p:spPr>
          <a:xfrm>
            <a:off x="6845450" y="1017725"/>
            <a:ext cx="0" cy="384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5"/>
          <p:cNvCxnSpPr>
            <a:stCxn id="206" idx="2"/>
            <a:endCxn id="207" idx="0"/>
          </p:cNvCxnSpPr>
          <p:nvPr/>
        </p:nvCxnSpPr>
        <p:spPr>
          <a:xfrm>
            <a:off x="6845450" y="1975313"/>
            <a:ext cx="0" cy="363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5"/>
          <p:cNvCxnSpPr>
            <a:stCxn id="207" idx="2"/>
            <a:endCxn id="208" idx="0"/>
          </p:cNvCxnSpPr>
          <p:nvPr/>
        </p:nvCxnSpPr>
        <p:spPr>
          <a:xfrm>
            <a:off x="6845450" y="2912038"/>
            <a:ext cx="0" cy="37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5"/>
          <p:cNvCxnSpPr>
            <a:stCxn id="208" idx="2"/>
            <a:endCxn id="209" idx="0"/>
          </p:cNvCxnSpPr>
          <p:nvPr/>
        </p:nvCxnSpPr>
        <p:spPr>
          <a:xfrm>
            <a:off x="6845450" y="3859125"/>
            <a:ext cx="0" cy="364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/>
              <a:t>Waterfall Pros &amp; Cons</a:t>
            </a:r>
            <a:endParaRPr/>
          </a:p>
        </p:txBody>
      </p:sp>
      <p:sp>
        <p:nvSpPr>
          <p:cNvPr id="219" name="Google Shape;21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√ Software process subject to discipline, planning, and management</a:t>
            </a:r>
            <a:endParaRPr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√ Postpone implementation to after understanding objectives</a:t>
            </a:r>
            <a:endParaRPr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√ Time spent upfront can save time later during development</a:t>
            </a:r>
            <a:endParaRPr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x No feedback between steps, and steps are rarely revisited</a:t>
            </a:r>
            <a:endParaRPr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x No development parallelism, lock-step development between steps</a:t>
            </a:r>
            <a:endParaRPr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x Single monolithic delivery date, integrations often happens near the end</a:t>
            </a:r>
            <a:endParaRPr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x No changes anticipated, build everything correctly the first time</a:t>
            </a:r>
            <a:endParaRPr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x Important stages (testing) reserved to the end when time is tightest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87357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Waterfall Use Cases</a:t>
            </a:r>
            <a:endParaRPr/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1534885"/>
            <a:ext cx="9144000" cy="3608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>
            <a:spLocks noGrp="1"/>
          </p:cNvSpPr>
          <p:nvPr>
            <p:ph type="body" idx="1"/>
          </p:nvPr>
        </p:nvSpPr>
        <p:spPr>
          <a:xfrm>
            <a:off x="926646" y="1861457"/>
            <a:ext cx="7282722" cy="248194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050"/>
              <a:buFont typeface="Noto Sans Symbols"/>
              <a:buChar char="●"/>
            </a:pPr>
            <a:r>
              <a:rPr lang="en-US"/>
              <a:t>Safety Critical Systems: Systems where there can be grave consequences if the software does not always operate properly. 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050"/>
              <a:buFont typeface="Noto Sans Symbols"/>
              <a:buChar char="●"/>
            </a:pPr>
            <a:r>
              <a:rPr lang="en-US"/>
              <a:t>Legally Mandated Systems: Systems where a large part of their requirements are specified by a law, required specifications, or government agency. 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600"/>
              </a:spcAft>
              <a:buSzPts val="1050"/>
              <a:buFont typeface="Noto Sans Symbols"/>
              <a:buChar char="●"/>
            </a:pPr>
            <a:r>
              <a:rPr lang="en-US"/>
              <a:t>Contracted Systems: Systems where the specifications of the project and their completion are defined in the contract.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4483554" cy="7278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</a:pPr>
            <a:r>
              <a:rPr lang="en-US" sz="4000"/>
              <a:t>Agile</a:t>
            </a:r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body" idx="1"/>
          </p:nvPr>
        </p:nvSpPr>
        <p:spPr>
          <a:xfrm>
            <a:off x="685346" y="1371600"/>
            <a:ext cx="4483554" cy="28995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Clr>
                <a:srgbClr val="ED9B17"/>
              </a:buClr>
              <a:buSzPts val="1050"/>
              <a:buFont typeface="Noto Sans Symbols"/>
              <a:buChar char="●"/>
            </a:pPr>
            <a:r>
              <a:rPr lang="en-US"/>
              <a:t>Set of principles/values for software development (and other things)</a:t>
            </a:r>
            <a:endParaRPr/>
          </a:p>
          <a:p>
            <a:pPr marL="914400" lvl="1" indent="-342900" algn="l" rtl="0">
              <a:spcBef>
                <a:spcPts val="860"/>
              </a:spcBef>
              <a:spcAft>
                <a:spcPts val="0"/>
              </a:spcAft>
              <a:buClr>
                <a:srgbClr val="ED9B17"/>
              </a:buClr>
              <a:buSzPts val="910"/>
              <a:buFont typeface="Noto Sans Symbols"/>
              <a:buChar char="●"/>
            </a:pPr>
            <a:r>
              <a:rPr lang="en-US"/>
              <a:t>Individuals and interactions over processes and tools</a:t>
            </a:r>
            <a:endParaRPr/>
          </a:p>
          <a:p>
            <a:pPr marL="914400" lvl="1" indent="-342900" algn="l" rtl="0">
              <a:spcBef>
                <a:spcPts val="860"/>
              </a:spcBef>
              <a:spcAft>
                <a:spcPts val="0"/>
              </a:spcAft>
              <a:buClr>
                <a:srgbClr val="ED9B17"/>
              </a:buClr>
              <a:buSzPts val="910"/>
              <a:buFont typeface="Noto Sans Symbols"/>
              <a:buChar char="●"/>
            </a:pPr>
            <a:r>
              <a:rPr lang="en-US"/>
              <a:t>Working software over comprehensive documentation</a:t>
            </a:r>
            <a:endParaRPr/>
          </a:p>
          <a:p>
            <a:pPr marL="914400" lvl="1" indent="-342900" algn="l" rtl="0">
              <a:spcBef>
                <a:spcPts val="860"/>
              </a:spcBef>
              <a:spcAft>
                <a:spcPts val="0"/>
              </a:spcAft>
              <a:buClr>
                <a:srgbClr val="ED9B17"/>
              </a:buClr>
              <a:buSzPts val="910"/>
              <a:buFont typeface="Noto Sans Symbols"/>
              <a:buChar char="●"/>
            </a:pPr>
            <a:r>
              <a:rPr lang="en-US"/>
              <a:t>Customer collaboration over contract negotiation</a:t>
            </a:r>
            <a:endParaRPr/>
          </a:p>
          <a:p>
            <a:pPr marL="914400" lvl="1" indent="-342900" algn="l" rtl="0">
              <a:spcBef>
                <a:spcPts val="860"/>
              </a:spcBef>
              <a:spcAft>
                <a:spcPts val="600"/>
              </a:spcAft>
              <a:buClr>
                <a:srgbClr val="ED9B17"/>
              </a:buClr>
              <a:buSzPts val="910"/>
              <a:buFont typeface="Noto Sans Symbols"/>
              <a:buChar char="●"/>
            </a:pPr>
            <a:r>
              <a:rPr lang="en-US"/>
              <a:t>Responding to change over following a plan</a:t>
            </a:r>
            <a:endParaRPr/>
          </a:p>
        </p:txBody>
      </p:sp>
      <p:pic>
        <p:nvPicPr>
          <p:cNvPr id="234" name="Google Shape;234;p8" descr="Graph"/>
          <p:cNvPicPr preferRelativeResize="0"/>
          <p:nvPr/>
        </p:nvPicPr>
        <p:blipFill rotWithShape="1">
          <a:blip r:embed="rId4">
            <a:alphaModFix/>
          </a:blip>
          <a:srcRect l="23535" r="34801"/>
          <a:stretch/>
        </p:blipFill>
        <p:spPr>
          <a:xfrm>
            <a:off x="5715263" y="10"/>
            <a:ext cx="342873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5">
            <a:alphaModFix/>
          </a:blip>
          <a:srcRect t="964" r="2806" b="1446"/>
          <a:stretch/>
        </p:blipFill>
        <p:spPr>
          <a:xfrm>
            <a:off x="5626101" y="0"/>
            <a:ext cx="3517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625509" y="836676"/>
            <a:ext cx="2615712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ustria"/>
              <a:buNone/>
            </a:pPr>
            <a:r>
              <a:rPr lang="en-US" sz="2700"/>
              <a:t>Agile methods</a:t>
            </a:r>
            <a:endParaRPr/>
          </a:p>
        </p:txBody>
      </p:sp>
      <p:cxnSp>
        <p:nvCxnSpPr>
          <p:cNvPr id="242" name="Google Shape;242;p9"/>
          <p:cNvCxnSpPr/>
          <p:nvPr/>
        </p:nvCxnSpPr>
        <p:spPr>
          <a:xfrm>
            <a:off x="3490953" y="1543050"/>
            <a:ext cx="0" cy="2057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9"/>
          <p:cNvSpPr txBox="1">
            <a:spLocks noGrp="1"/>
          </p:cNvSpPr>
          <p:nvPr>
            <p:ph type="body" idx="1"/>
          </p:nvPr>
        </p:nvSpPr>
        <p:spPr>
          <a:xfrm>
            <a:off x="3829048" y="836676"/>
            <a:ext cx="4684014" cy="34701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57175" lvl="0" indent="-229500" algn="l" rtl="0">
              <a:spcBef>
                <a:spcPts val="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Agile modeling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Agile Unified Process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Extreme Programming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 b="1"/>
              <a:t>Kanban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Lean software development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Rapid application Development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 b="1"/>
              <a:t>Scrum</a:t>
            </a:r>
            <a:endParaRPr/>
          </a:p>
          <a:p>
            <a:pPr marL="257175" lvl="0" indent="-229500" algn="l" rtl="0">
              <a:spcBef>
                <a:spcPts val="750"/>
              </a:spcBef>
              <a:spcAft>
                <a:spcPts val="0"/>
              </a:spcAft>
              <a:buSzPts val="1050"/>
              <a:buChar char="◈"/>
            </a:pPr>
            <a:r>
              <a:rPr lang="en-US"/>
              <a:t>And many others…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1273</Words>
  <Application>Microsoft Office PowerPoint</Application>
  <PresentationFormat>On-screen Show (16:9)</PresentationFormat>
  <Paragraphs>156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Noto Sans Symbols</vt:lpstr>
      <vt:lpstr>Arial</vt:lpstr>
      <vt:lpstr>Lustria</vt:lpstr>
      <vt:lpstr>Slate</vt:lpstr>
      <vt:lpstr>Software Development Process</vt:lpstr>
      <vt:lpstr>Introduction</vt:lpstr>
      <vt:lpstr>Cowboy coding</vt:lpstr>
      <vt:lpstr>The Seven Phases of an SDLC</vt:lpstr>
      <vt:lpstr>Waterfall Method</vt:lpstr>
      <vt:lpstr>Waterfall Pros &amp; Cons</vt:lpstr>
      <vt:lpstr>Waterfall Use Cases</vt:lpstr>
      <vt:lpstr>Agile</vt:lpstr>
      <vt:lpstr>Agile methods</vt:lpstr>
      <vt:lpstr>Kanban (Signboard)</vt:lpstr>
      <vt:lpstr>PowerPoint Presentation</vt:lpstr>
      <vt:lpstr>PowerPoint Presentation</vt:lpstr>
      <vt:lpstr>PowerPoint Presentation</vt:lpstr>
      <vt:lpstr>Pros</vt:lpstr>
      <vt:lpstr>Cons</vt:lpstr>
      <vt:lpstr>Kanban Use Cases</vt:lpstr>
      <vt:lpstr>Kanban Board Activity</vt:lpstr>
      <vt:lpstr>Scrum</vt:lpstr>
      <vt:lpstr>Scrum Roles</vt:lpstr>
      <vt:lpstr>Sprint Cycle</vt:lpstr>
      <vt:lpstr>Sprint Planning Example</vt:lpstr>
      <vt:lpstr>Daily Scrums</vt:lpstr>
      <vt:lpstr>Typical Standup Meeting (5-10 min)</vt:lpstr>
      <vt:lpstr>(New) Typical Standup Meeting</vt:lpstr>
      <vt:lpstr>Planking Standup Meeting (1-2 min)</vt:lpstr>
      <vt:lpstr>Scrum Pros &amp; Cons</vt:lpstr>
      <vt:lpstr>Do you even Scrum?</vt:lpstr>
      <vt:lpstr>So, you want to be a Scrum Master?</vt:lpstr>
      <vt:lpstr>Scrum Patterns (From A Scrum Book)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Process</dc:title>
  <cp:lastModifiedBy>Reem Ali</cp:lastModifiedBy>
  <cp:revision>8</cp:revision>
  <dcterms:modified xsi:type="dcterms:W3CDTF">2021-10-08T18:46:47Z</dcterms:modified>
</cp:coreProperties>
</file>